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Nunito"/>
      <p:regular r:id="rId12"/>
      <p:bold r:id="rId13"/>
      <p:italic r:id="rId14"/>
      <p:boldItalic r:id="rId15"/>
    </p:embeddedFont>
    <p:embeddedFont>
      <p:font typeface="Maven Pro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Nunito-bold.fntdata"/><Relationship Id="rId12" Type="http://schemas.openxmlformats.org/officeDocument/2006/relationships/font" Target="fonts/Nuni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Nunito-boldItalic.fntdata"/><Relationship Id="rId14" Type="http://schemas.openxmlformats.org/officeDocument/2006/relationships/font" Target="fonts/Nunito-italic.fntdata"/><Relationship Id="rId17" Type="http://schemas.openxmlformats.org/officeDocument/2006/relationships/font" Target="fonts/MavenPro-bold.fntdata"/><Relationship Id="rId16" Type="http://schemas.openxmlformats.org/officeDocument/2006/relationships/font" Target="fonts/MavenPr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48b2bc2a5f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148b2bc2a5f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Her kan du faktisk læse hvad du skal gøre.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48b2bc2a5f_0_2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148b2bc2a5f_0_2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>
                <a:solidFill>
                  <a:schemeClr val="dk1"/>
                </a:solidFill>
              </a:rPr>
              <a:t>Her skal du ikke lave noget - det er bare et eksempel. Du må gerne slette denne side, når du er færdig.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48b2bc2a5f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48b2bc2a5f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48b2bc2a5f_0_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48b2bc2a5f_0_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48b2bc2a5f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148b2bc2a5f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148b2bc2a5f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148b2bc2a5f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rgbClr val="17898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hyperlink" Target="https://medierforalle.dk/project/nationalmuseet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hyperlink" Target="https://samlinger.natmus.dk/fhm/asset/210424" TargetMode="External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0" y="139550"/>
            <a:ext cx="1061025" cy="5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/>
          <p:nvPr>
            <p:ph type="ctrTitle"/>
          </p:nvPr>
        </p:nvSpPr>
        <p:spPr>
          <a:xfrm>
            <a:off x="888200" y="1656700"/>
            <a:ext cx="5262900" cy="15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4711"/>
              <a:t>Danmarkshistorien </a:t>
            </a:r>
            <a:r>
              <a:rPr lang="da"/>
              <a:t>i min baghave</a:t>
            </a:r>
            <a:endParaRPr/>
          </a:p>
        </p:txBody>
      </p:sp>
      <p:sp>
        <p:nvSpPr>
          <p:cNvPr id="279" name="Google Shape;279;p13"/>
          <p:cNvSpPr txBox="1"/>
          <p:nvPr>
            <p:ph idx="1" type="subTitle"/>
          </p:nvPr>
        </p:nvSpPr>
        <p:spPr>
          <a:xfrm>
            <a:off x="888200" y="3005525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/>
              <a:t>fundet af: </a:t>
            </a:r>
            <a:endParaRPr/>
          </a:p>
        </p:txBody>
      </p:sp>
      <p:sp>
        <p:nvSpPr>
          <p:cNvPr id="280" name="Google Shape;280;p13"/>
          <p:cNvSpPr txBox="1"/>
          <p:nvPr>
            <p:ph type="ctrTitle"/>
          </p:nvPr>
        </p:nvSpPr>
        <p:spPr>
          <a:xfrm>
            <a:off x="1808500" y="3888225"/>
            <a:ext cx="1420800" cy="62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a" sz="1800">
                <a:solidFill>
                  <a:schemeClr val="lt2"/>
                </a:solidFill>
              </a:rPr>
              <a:t>Hentet fra</a:t>
            </a:r>
            <a:endParaRPr b="0" sz="1800">
              <a:solidFill>
                <a:schemeClr val="lt2"/>
              </a:solidFill>
            </a:endParaRPr>
          </a:p>
        </p:txBody>
      </p:sp>
      <p:pic>
        <p:nvPicPr>
          <p:cNvPr id="281" name="Google Shape;28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6150" y="4310963"/>
            <a:ext cx="1061025" cy="697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9800" y="478400"/>
            <a:ext cx="2507801" cy="389679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3"/>
          <p:cNvSpPr txBox="1"/>
          <p:nvPr>
            <p:ph type="ctrTitle"/>
          </p:nvPr>
        </p:nvSpPr>
        <p:spPr>
          <a:xfrm>
            <a:off x="6239800" y="4345075"/>
            <a:ext cx="2507700" cy="62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da" sz="1420">
                <a:solidFill>
                  <a:schemeClr val="lt2"/>
                </a:solidFill>
              </a:rPr>
              <a:t>Dolk fra Krabbesholm</a:t>
            </a:r>
            <a:br>
              <a:rPr b="0" lang="da" sz="1420">
                <a:solidFill>
                  <a:schemeClr val="lt2"/>
                </a:solidFill>
              </a:rPr>
            </a:br>
            <a:r>
              <a:rPr b="0" lang="da" sz="1420">
                <a:solidFill>
                  <a:schemeClr val="lt2"/>
                </a:solidFill>
              </a:rPr>
              <a:t>cc-by-sa Nationalmuseet </a:t>
            </a:r>
            <a:br>
              <a:rPr b="0" lang="da" sz="1420">
                <a:solidFill>
                  <a:schemeClr val="lt2"/>
                </a:solidFill>
              </a:rPr>
            </a:br>
            <a:r>
              <a:rPr b="0" lang="da" sz="1420">
                <a:solidFill>
                  <a:schemeClr val="lt2"/>
                </a:solidFill>
              </a:rPr>
              <a:t>Fotograf John Lee</a:t>
            </a:r>
            <a:endParaRPr b="0" sz="142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4"/>
          <p:cNvSpPr txBox="1"/>
          <p:nvPr>
            <p:ph idx="1" type="body"/>
          </p:nvPr>
        </p:nvSpPr>
        <p:spPr>
          <a:xfrm>
            <a:off x="2002425" y="1300950"/>
            <a:ext cx="3579600" cy="2796000"/>
          </a:xfrm>
          <a:prstGeom prst="rect">
            <a:avLst/>
          </a:prstGeom>
          <a:solidFill>
            <a:srgbClr val="17898A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da" sz="1302">
                <a:solidFill>
                  <a:schemeClr val="lt2"/>
                </a:solidFill>
              </a:rPr>
              <a:t>Jeg besøgte samlinger.natmus.dk, som er Nationalmuseets online samling. </a:t>
            </a:r>
            <a:endParaRPr sz="1302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da" sz="1302">
                <a:solidFill>
                  <a:schemeClr val="lt2"/>
                </a:solidFill>
              </a:rPr>
              <a:t>Jeg valgte Danmarkskortet og zoomede ind på et område jeg kender. </a:t>
            </a:r>
            <a:endParaRPr sz="1302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da" sz="1302">
                <a:solidFill>
                  <a:schemeClr val="lt2"/>
                </a:solidFill>
              </a:rPr>
              <a:t>I venstre side kunne jeg følge med i de ting som hørte til kortet. </a:t>
            </a:r>
            <a:endParaRPr sz="1302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da" sz="1302">
                <a:solidFill>
                  <a:schemeClr val="lt2"/>
                </a:solidFill>
              </a:rPr>
              <a:t>Så valgte jeg et af dem og downloadede billedet. </a:t>
            </a:r>
            <a:endParaRPr sz="1302">
              <a:solidFill>
                <a:schemeClr val="lt2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r>
              <a:rPr lang="da" sz="1302">
                <a:solidFill>
                  <a:schemeClr val="lt2"/>
                </a:solidFill>
              </a:rPr>
              <a:t>Under billedet satte jeg en kildeangivelse ind, sådan at du kan se hvor jeg har billedet fra. </a:t>
            </a:r>
            <a:endParaRPr sz="1302">
              <a:solidFill>
                <a:schemeClr val="lt2"/>
              </a:solidFill>
            </a:endParaRPr>
          </a:p>
        </p:txBody>
      </p:sp>
      <p:sp>
        <p:nvSpPr>
          <p:cNvPr id="289" name="Google Shape;289;p14"/>
          <p:cNvSpPr txBox="1"/>
          <p:nvPr>
            <p:ph type="title"/>
          </p:nvPr>
        </p:nvSpPr>
        <p:spPr>
          <a:xfrm>
            <a:off x="2002425" y="598575"/>
            <a:ext cx="6331800" cy="999300"/>
          </a:xfrm>
          <a:prstGeom prst="rect">
            <a:avLst/>
          </a:prstGeom>
          <a:solidFill>
            <a:srgbClr val="17898A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2"/>
                </a:solidFill>
              </a:rPr>
              <a:t>Sådan gjorde jeg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90" name="Google Shape;29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0" y="139550"/>
            <a:ext cx="1061025" cy="5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14"/>
          <p:cNvSpPr txBox="1"/>
          <p:nvPr/>
        </p:nvSpPr>
        <p:spPr>
          <a:xfrm>
            <a:off x="2033175" y="4240675"/>
            <a:ext cx="3518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da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rPr>
              <a:t>Klik her og lær at bruge Nationalmuseet</a:t>
            </a:r>
            <a:endParaRPr b="1">
              <a:solidFill>
                <a:srgbClr val="FCE5CD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"/>
          <p:cNvSpPr/>
          <p:nvPr/>
        </p:nvSpPr>
        <p:spPr>
          <a:xfrm>
            <a:off x="2948750" y="790925"/>
            <a:ext cx="5451000" cy="370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5"/>
          <p:cNvSpPr txBox="1"/>
          <p:nvPr>
            <p:ph type="title"/>
          </p:nvPr>
        </p:nvSpPr>
        <p:spPr>
          <a:xfrm>
            <a:off x="2002425" y="122563"/>
            <a:ext cx="6397200" cy="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2"/>
                </a:solidFill>
              </a:rPr>
              <a:t>Her ser vi Grand Hotel i Hobro, 1940-45 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298" name="Google Shape;2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0" y="139550"/>
            <a:ext cx="1061025" cy="5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5"/>
          <p:cNvSpPr txBox="1"/>
          <p:nvPr>
            <p:ph idx="1" type="body"/>
          </p:nvPr>
        </p:nvSpPr>
        <p:spPr>
          <a:xfrm>
            <a:off x="7405575" y="4515438"/>
            <a:ext cx="9939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 u="sng">
                <a:solidFill>
                  <a:schemeClr val="hlink"/>
                </a:solidFill>
                <a:hlinkClick r:id="rId4"/>
              </a:rPr>
              <a:t>Link</a:t>
            </a:r>
            <a:endParaRPr sz="1405">
              <a:solidFill>
                <a:srgbClr val="FCE5CD"/>
              </a:solidFill>
            </a:endParaRPr>
          </a:p>
        </p:txBody>
      </p:sp>
      <p:sp>
        <p:nvSpPr>
          <p:cNvPr id="300" name="Google Shape;300;p15"/>
          <p:cNvSpPr txBox="1"/>
          <p:nvPr>
            <p:ph idx="1" type="body"/>
          </p:nvPr>
        </p:nvSpPr>
        <p:spPr>
          <a:xfrm>
            <a:off x="2948750" y="4515450"/>
            <a:ext cx="40800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>
                <a:solidFill>
                  <a:schemeClr val="lt2"/>
                </a:solidFill>
              </a:rPr>
              <a:t>Kilde: Nationalmuseet, fotograf: Ukendt</a:t>
            </a:r>
            <a:endParaRPr sz="1405">
              <a:solidFill>
                <a:schemeClr val="lt2"/>
              </a:solidFill>
            </a:endParaRPr>
          </a:p>
        </p:txBody>
      </p:sp>
      <p:sp>
        <p:nvSpPr>
          <p:cNvPr id="301" name="Google Shape;301;p15"/>
          <p:cNvSpPr/>
          <p:nvPr/>
        </p:nvSpPr>
        <p:spPr>
          <a:xfrm>
            <a:off x="818175" y="1249675"/>
            <a:ext cx="2275500" cy="1494600"/>
          </a:xfrm>
          <a:prstGeom prst="wedgeEllipseCallout">
            <a:avLst>
              <a:gd fmla="val 33433" name="adj1"/>
              <a:gd fmla="val 6621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 sz="1500">
                <a:solidFill>
                  <a:schemeClr val="accent1"/>
                </a:solidFill>
              </a:rPr>
              <a:t>Det her er bare et eksempel</a:t>
            </a:r>
            <a:endParaRPr i="1" sz="1500">
              <a:solidFill>
                <a:schemeClr val="accent1"/>
              </a:solidFill>
            </a:endParaRPr>
          </a:p>
        </p:txBody>
      </p:sp>
      <p:pic>
        <p:nvPicPr>
          <p:cNvPr id="302" name="Google Shape;30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3677" y="790925"/>
            <a:ext cx="5126241" cy="37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6"/>
          <p:cNvSpPr/>
          <p:nvPr/>
        </p:nvSpPr>
        <p:spPr>
          <a:xfrm>
            <a:off x="2838225" y="790925"/>
            <a:ext cx="5561400" cy="3702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>
                <a:solidFill>
                  <a:srgbClr val="FFFF00"/>
                </a:solidFill>
              </a:rPr>
              <a:t>Sæt dit billede ind her på kassen</a:t>
            </a:r>
            <a:endParaRPr i="1">
              <a:solidFill>
                <a:srgbClr val="FFFF00"/>
              </a:solidFill>
            </a:endParaRPr>
          </a:p>
        </p:txBody>
      </p:sp>
      <p:sp>
        <p:nvSpPr>
          <p:cNvPr id="308" name="Google Shape;308;p16"/>
          <p:cNvSpPr txBox="1"/>
          <p:nvPr>
            <p:ph type="title"/>
          </p:nvPr>
        </p:nvSpPr>
        <p:spPr>
          <a:xfrm>
            <a:off x="2002425" y="122563"/>
            <a:ext cx="6397200" cy="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2"/>
                </a:solidFill>
              </a:rPr>
              <a:t>Her er vi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09" name="Google Shape;309;p16"/>
          <p:cNvSpPr txBox="1"/>
          <p:nvPr>
            <p:ph idx="1" type="body"/>
          </p:nvPr>
        </p:nvSpPr>
        <p:spPr>
          <a:xfrm>
            <a:off x="2002425" y="4515438"/>
            <a:ext cx="50262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>
                <a:solidFill>
                  <a:schemeClr val="lt2"/>
                </a:solidFill>
              </a:rPr>
              <a:t>Kilde: cc-by-sa Nationalmuseet, fotograf: </a:t>
            </a:r>
            <a:endParaRPr sz="1405">
              <a:solidFill>
                <a:schemeClr val="lt2"/>
              </a:solidFill>
            </a:endParaRPr>
          </a:p>
        </p:txBody>
      </p:sp>
      <p:pic>
        <p:nvPicPr>
          <p:cNvPr id="310" name="Google Shape;3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0" y="139550"/>
            <a:ext cx="1061025" cy="5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16"/>
          <p:cNvSpPr txBox="1"/>
          <p:nvPr>
            <p:ph idx="1" type="body"/>
          </p:nvPr>
        </p:nvSpPr>
        <p:spPr>
          <a:xfrm>
            <a:off x="7405575" y="4515438"/>
            <a:ext cx="9939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/>
              <a:t>Link</a:t>
            </a:r>
            <a:endParaRPr sz="1405">
              <a:solidFill>
                <a:schemeClr val="accent4"/>
              </a:solidFill>
            </a:endParaRPr>
          </a:p>
        </p:txBody>
      </p:sp>
      <p:sp>
        <p:nvSpPr>
          <p:cNvPr id="312" name="Google Shape;312;p16"/>
          <p:cNvSpPr/>
          <p:nvPr/>
        </p:nvSpPr>
        <p:spPr>
          <a:xfrm>
            <a:off x="562725" y="961600"/>
            <a:ext cx="2275500" cy="1494600"/>
          </a:xfrm>
          <a:prstGeom prst="wedgeEllipseCallout">
            <a:avLst>
              <a:gd fmla="val 33433" name="adj1"/>
              <a:gd fmla="val 6621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 sz="1500">
                <a:solidFill>
                  <a:schemeClr val="accent1"/>
                </a:solidFill>
              </a:rPr>
              <a:t>et sted i nærheden af hvor jeg bor</a:t>
            </a:r>
            <a:endParaRPr i="1" sz="15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"/>
          <p:cNvSpPr/>
          <p:nvPr/>
        </p:nvSpPr>
        <p:spPr>
          <a:xfrm>
            <a:off x="2979500" y="790925"/>
            <a:ext cx="5420100" cy="3702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>
                <a:solidFill>
                  <a:srgbClr val="FFFF00"/>
                </a:solidFill>
              </a:rPr>
              <a:t>Sæt dit billede ind her på kassen</a:t>
            </a:r>
            <a:endParaRPr i="1">
              <a:solidFill>
                <a:srgbClr val="FFFF00"/>
              </a:solidFill>
            </a:endParaRPr>
          </a:p>
        </p:txBody>
      </p:sp>
      <p:sp>
        <p:nvSpPr>
          <p:cNvPr id="318" name="Google Shape;318;p17"/>
          <p:cNvSpPr txBox="1"/>
          <p:nvPr>
            <p:ph type="title"/>
          </p:nvPr>
        </p:nvSpPr>
        <p:spPr>
          <a:xfrm>
            <a:off x="2002425" y="122563"/>
            <a:ext cx="6397200" cy="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2"/>
                </a:solidFill>
              </a:rPr>
              <a:t>Her ser vi 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319" name="Google Shape;3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0" y="139550"/>
            <a:ext cx="1061025" cy="5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 txBox="1"/>
          <p:nvPr>
            <p:ph idx="1" type="body"/>
          </p:nvPr>
        </p:nvSpPr>
        <p:spPr>
          <a:xfrm>
            <a:off x="7405575" y="4515438"/>
            <a:ext cx="9939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/>
              <a:t>Link</a:t>
            </a:r>
            <a:endParaRPr sz="1405">
              <a:solidFill>
                <a:schemeClr val="accent4"/>
              </a:solidFill>
            </a:endParaRPr>
          </a:p>
        </p:txBody>
      </p:sp>
      <p:sp>
        <p:nvSpPr>
          <p:cNvPr id="321" name="Google Shape;321;p17"/>
          <p:cNvSpPr/>
          <p:nvPr/>
        </p:nvSpPr>
        <p:spPr>
          <a:xfrm>
            <a:off x="654100" y="871675"/>
            <a:ext cx="2275500" cy="1494600"/>
          </a:xfrm>
          <a:prstGeom prst="wedgeEllipseCallout">
            <a:avLst>
              <a:gd fmla="val 33433" name="adj1"/>
              <a:gd fmla="val 6621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 sz="1500">
                <a:solidFill>
                  <a:schemeClr val="accent1"/>
                </a:solidFill>
              </a:rPr>
              <a:t>fra krigens tid</a:t>
            </a:r>
            <a:endParaRPr i="1" sz="1500">
              <a:solidFill>
                <a:schemeClr val="accent1"/>
              </a:solidFill>
            </a:endParaRPr>
          </a:p>
        </p:txBody>
      </p:sp>
      <p:sp>
        <p:nvSpPr>
          <p:cNvPr id="322" name="Google Shape;322;p17"/>
          <p:cNvSpPr txBox="1"/>
          <p:nvPr>
            <p:ph idx="1" type="body"/>
          </p:nvPr>
        </p:nvSpPr>
        <p:spPr>
          <a:xfrm>
            <a:off x="2002425" y="4515438"/>
            <a:ext cx="50262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>
                <a:solidFill>
                  <a:schemeClr val="lt2"/>
                </a:solidFill>
              </a:rPr>
              <a:t>Kilde: cc-by-sa Nationalmuseet, fotograf: </a:t>
            </a:r>
            <a:endParaRPr sz="1405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8"/>
          <p:cNvSpPr/>
          <p:nvPr/>
        </p:nvSpPr>
        <p:spPr>
          <a:xfrm>
            <a:off x="2902450" y="790925"/>
            <a:ext cx="5497200" cy="37020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>
                <a:solidFill>
                  <a:srgbClr val="FFFF00"/>
                </a:solidFill>
              </a:rPr>
              <a:t>Sæt dit billede ind her på kassen</a:t>
            </a:r>
            <a:endParaRPr i="1">
              <a:solidFill>
                <a:srgbClr val="FFFF00"/>
              </a:solidFill>
            </a:endParaRPr>
          </a:p>
        </p:txBody>
      </p:sp>
      <p:sp>
        <p:nvSpPr>
          <p:cNvPr id="328" name="Google Shape;328;p18"/>
          <p:cNvSpPr txBox="1"/>
          <p:nvPr>
            <p:ph type="title"/>
          </p:nvPr>
        </p:nvSpPr>
        <p:spPr>
          <a:xfrm>
            <a:off x="2002425" y="122563"/>
            <a:ext cx="6397200" cy="74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>
                <a:solidFill>
                  <a:schemeClr val="lt2"/>
                </a:solidFill>
              </a:rPr>
              <a:t>Her ser vi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329" name="Google Shape;329;p18"/>
          <p:cNvSpPr txBox="1"/>
          <p:nvPr>
            <p:ph idx="1" type="body"/>
          </p:nvPr>
        </p:nvSpPr>
        <p:spPr>
          <a:xfrm>
            <a:off x="2844275" y="4515450"/>
            <a:ext cx="41844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>
                <a:solidFill>
                  <a:schemeClr val="lt2"/>
                </a:solidFill>
              </a:rPr>
              <a:t>Kilde: cc-by-sa BRUGERNAVN</a:t>
            </a:r>
            <a:endParaRPr sz="1405">
              <a:solidFill>
                <a:schemeClr val="lt2"/>
              </a:solidFill>
            </a:endParaRPr>
          </a:p>
        </p:txBody>
      </p:sp>
      <p:pic>
        <p:nvPicPr>
          <p:cNvPr id="330" name="Google Shape;3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0" y="139550"/>
            <a:ext cx="1061025" cy="5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18"/>
          <p:cNvSpPr txBox="1"/>
          <p:nvPr>
            <p:ph idx="1" type="body"/>
          </p:nvPr>
        </p:nvSpPr>
        <p:spPr>
          <a:xfrm>
            <a:off x="7405575" y="4515438"/>
            <a:ext cx="993900" cy="3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da" sz="1405"/>
              <a:t>Link</a:t>
            </a:r>
            <a:endParaRPr sz="1405">
              <a:solidFill>
                <a:schemeClr val="accent4"/>
              </a:solidFill>
            </a:endParaRPr>
          </a:p>
        </p:txBody>
      </p:sp>
      <p:sp>
        <p:nvSpPr>
          <p:cNvPr id="332" name="Google Shape;332;p18"/>
          <p:cNvSpPr/>
          <p:nvPr/>
        </p:nvSpPr>
        <p:spPr>
          <a:xfrm>
            <a:off x="626950" y="871675"/>
            <a:ext cx="2275500" cy="1494600"/>
          </a:xfrm>
          <a:prstGeom prst="wedgeEllipseCallout">
            <a:avLst>
              <a:gd fmla="val 33433" name="adj1"/>
              <a:gd fmla="val 66215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da" sz="1500">
                <a:solidFill>
                  <a:schemeClr val="accent1"/>
                </a:solidFill>
              </a:rPr>
              <a:t>en spændende genstand</a:t>
            </a:r>
            <a:endParaRPr i="1" sz="15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4700" y="139550"/>
            <a:ext cx="1061025" cy="513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9"/>
          <p:cNvSpPr txBox="1"/>
          <p:nvPr>
            <p:ph type="ctrTitle"/>
          </p:nvPr>
        </p:nvSpPr>
        <p:spPr>
          <a:xfrm>
            <a:off x="888200" y="1656700"/>
            <a:ext cx="5443200" cy="154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a" sz="4711">
                <a:solidFill>
                  <a:schemeClr val="accent1"/>
                </a:solidFill>
              </a:rPr>
              <a:t>Danmarkshistorien</a:t>
            </a:r>
            <a:r>
              <a:rPr lang="da">
                <a:solidFill>
                  <a:schemeClr val="accent1"/>
                </a:solidFill>
              </a:rPr>
              <a:t> </a:t>
            </a:r>
            <a:br>
              <a:rPr lang="da">
                <a:solidFill>
                  <a:schemeClr val="accent1"/>
                </a:solidFill>
              </a:rPr>
            </a:br>
            <a:r>
              <a:rPr lang="da">
                <a:solidFill>
                  <a:schemeClr val="accent1"/>
                </a:solidFill>
              </a:rPr>
              <a:t>i min baghave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339" name="Google Shape;339;p19"/>
          <p:cNvSpPr txBox="1"/>
          <p:nvPr>
            <p:ph type="ctrTitle"/>
          </p:nvPr>
        </p:nvSpPr>
        <p:spPr>
          <a:xfrm>
            <a:off x="958600" y="4132225"/>
            <a:ext cx="2798100" cy="62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da" sz="1800">
                <a:solidFill>
                  <a:schemeClr val="lt2"/>
                </a:solidFill>
              </a:rPr>
              <a:t>Jeg har lært at bruge</a:t>
            </a:r>
            <a:endParaRPr b="0" sz="1800">
              <a:solidFill>
                <a:schemeClr val="lt2"/>
              </a:solidFill>
            </a:endParaRPr>
          </a:p>
        </p:txBody>
      </p:sp>
      <p:pic>
        <p:nvPicPr>
          <p:cNvPr id="340" name="Google Shape;3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0550" y="4299175"/>
            <a:ext cx="1061025" cy="697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9800" y="478400"/>
            <a:ext cx="2507801" cy="3896796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9"/>
          <p:cNvSpPr txBox="1"/>
          <p:nvPr>
            <p:ph type="ctrTitle"/>
          </p:nvPr>
        </p:nvSpPr>
        <p:spPr>
          <a:xfrm>
            <a:off x="6239800" y="4345075"/>
            <a:ext cx="2507700" cy="62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da" sz="1420">
                <a:solidFill>
                  <a:schemeClr val="lt2"/>
                </a:solidFill>
              </a:rPr>
              <a:t>Dolk fra Krabbesholm</a:t>
            </a:r>
            <a:br>
              <a:rPr b="0" lang="da" sz="1420">
                <a:solidFill>
                  <a:schemeClr val="lt2"/>
                </a:solidFill>
              </a:rPr>
            </a:br>
            <a:r>
              <a:rPr b="0" lang="da" sz="1420">
                <a:solidFill>
                  <a:schemeClr val="lt2"/>
                </a:solidFill>
              </a:rPr>
              <a:t>cc-by-sa Nationalmuseet </a:t>
            </a:r>
            <a:br>
              <a:rPr b="0" lang="da" sz="1420">
                <a:solidFill>
                  <a:schemeClr val="lt2"/>
                </a:solidFill>
              </a:rPr>
            </a:br>
            <a:r>
              <a:rPr b="0" lang="da" sz="1420">
                <a:solidFill>
                  <a:schemeClr val="lt2"/>
                </a:solidFill>
              </a:rPr>
              <a:t>Fotograf John Lee</a:t>
            </a:r>
            <a:endParaRPr b="0" sz="142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